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56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88641"/>
            <a:ext cx="8964488" cy="2808312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rgbClr val="FFC000"/>
                </a:solidFill>
              </a:rPr>
              <a:t>Докладчик: </a:t>
            </a:r>
            <a:r>
              <a:rPr lang="ru-RU" sz="2000" dirty="0" err="1" smtClean="0">
                <a:solidFill>
                  <a:srgbClr val="FFC000"/>
                </a:solidFill>
              </a:rPr>
              <a:t>Угачева</a:t>
            </a:r>
            <a:r>
              <a:rPr lang="ru-RU" sz="2000" dirty="0" smtClean="0">
                <a:solidFill>
                  <a:srgbClr val="FFC000"/>
                </a:solidFill>
              </a:rPr>
              <a:t> К.Б</a:t>
            </a:r>
            <a:br>
              <a:rPr lang="ru-RU" sz="2000" dirty="0" smtClean="0">
                <a:solidFill>
                  <a:srgbClr val="FFC000"/>
                </a:solidFill>
              </a:rPr>
            </a:br>
            <a:r>
              <a:rPr lang="ru-RU" sz="2000" dirty="0" smtClean="0">
                <a:solidFill>
                  <a:srgbClr val="FFC000"/>
                </a:solidFill>
              </a:rPr>
              <a:t>учитель истории</a:t>
            </a:r>
            <a:br>
              <a:rPr lang="ru-RU" sz="2000" dirty="0" smtClean="0">
                <a:solidFill>
                  <a:srgbClr val="FFC000"/>
                </a:solidFill>
              </a:rPr>
            </a:br>
            <a:r>
              <a:rPr lang="ru-RU" sz="2000" dirty="0" smtClean="0">
                <a:solidFill>
                  <a:srgbClr val="FFC000"/>
                </a:solidFill>
              </a:rPr>
              <a:t>МОУ «</a:t>
            </a:r>
            <a:r>
              <a:rPr lang="ru-RU" sz="2000" dirty="0" err="1" smtClean="0">
                <a:solidFill>
                  <a:srgbClr val="FFC000"/>
                </a:solidFill>
              </a:rPr>
              <a:t>Турачакская</a:t>
            </a:r>
            <a:r>
              <a:rPr lang="ru-RU" sz="2000" dirty="0" smtClean="0">
                <a:solidFill>
                  <a:srgbClr val="FFC000"/>
                </a:solidFill>
              </a:rPr>
              <a:t>  СОШ имени Героя Советского Союза Я.И. </a:t>
            </a:r>
            <a:r>
              <a:rPr lang="ru-RU" sz="2000" dirty="0" err="1" smtClean="0">
                <a:solidFill>
                  <a:srgbClr val="FFC000"/>
                </a:solidFill>
              </a:rPr>
              <a:t>Баляева</a:t>
            </a:r>
            <a:r>
              <a:rPr lang="ru-RU" sz="2000" dirty="0" smtClean="0">
                <a:solidFill>
                  <a:srgbClr val="FFC000"/>
                </a:solidFill>
              </a:rPr>
              <a:t>»</a:t>
            </a:r>
            <a:br>
              <a:rPr lang="ru-RU" sz="2000" dirty="0" smtClean="0">
                <a:solidFill>
                  <a:srgbClr val="FFC000"/>
                </a:solidFill>
              </a:rPr>
            </a:br>
            <a:r>
              <a:rPr lang="ru-RU" sz="2000" dirty="0" smtClean="0">
                <a:solidFill>
                  <a:srgbClr val="FFC000"/>
                </a:solidFill>
              </a:rPr>
              <a:t>Секция учителей истории, обществознания, </a:t>
            </a:r>
            <a:r>
              <a:rPr lang="ru-RU" sz="2000" dirty="0" err="1" smtClean="0">
                <a:solidFill>
                  <a:srgbClr val="FFC000"/>
                </a:solidFill>
              </a:rPr>
              <a:t>ИиКГА</a:t>
            </a:r>
            <a:r>
              <a:rPr lang="ru-RU" sz="2000" dirty="0" smtClean="0">
                <a:solidFill>
                  <a:srgbClr val="FFC000"/>
                </a:solidFill>
              </a:rPr>
              <a:t> , ОРКСЭ,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11560" y="3284984"/>
            <a:ext cx="7560840" cy="244827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Тема: </a:t>
            </a:r>
            <a:r>
              <a:rPr lang="ru-RU" sz="3600" b="1" dirty="0" smtClean="0">
                <a:solidFill>
                  <a:srgbClr val="C00000"/>
                </a:solidFill>
              </a:rPr>
              <a:t>«Национальный проект «Образование»: актуальные проблемы и точка роста системы </a:t>
            </a:r>
            <a:r>
              <a:rPr lang="ru-RU" sz="3600" b="1" dirty="0">
                <a:solidFill>
                  <a:srgbClr val="C00000"/>
                </a:solidFill>
              </a:rPr>
              <a:t>о</a:t>
            </a:r>
            <a:r>
              <a:rPr lang="ru-RU" sz="3600" b="1" dirty="0" smtClean="0">
                <a:solidFill>
                  <a:srgbClr val="C00000"/>
                </a:solidFill>
              </a:rPr>
              <a:t>бразования </a:t>
            </a:r>
            <a:r>
              <a:rPr lang="ru-RU" sz="3600" b="1" dirty="0" err="1" smtClean="0">
                <a:solidFill>
                  <a:srgbClr val="C00000"/>
                </a:solidFill>
              </a:rPr>
              <a:t>Турачакского</a:t>
            </a:r>
            <a:r>
              <a:rPr lang="ru-RU" sz="3600" b="1" dirty="0" smtClean="0">
                <a:solidFill>
                  <a:srgbClr val="C00000"/>
                </a:solidFill>
              </a:rPr>
              <a:t>  района»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46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3" y="3493739"/>
            <a:ext cx="1434713" cy="3333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Выноска-облако 3"/>
          <p:cNvSpPr/>
          <p:nvPr/>
        </p:nvSpPr>
        <p:spPr>
          <a:xfrm>
            <a:off x="107504" y="0"/>
            <a:ext cx="6840760" cy="4797152"/>
          </a:xfrm>
          <a:prstGeom prst="cloudCallout">
            <a:avLst>
              <a:gd name="adj1" fmla="val 64671"/>
              <a:gd name="adj2" fmla="val 270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Западающие задания у учащихся при выполнения заданий ЕГЭ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93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0" y="3861048"/>
            <a:ext cx="1977713" cy="2815988"/>
          </a:xfrm>
          <a:prstGeom prst="rect">
            <a:avLst/>
          </a:prstGeom>
        </p:spPr>
      </p:pic>
      <p:sp>
        <p:nvSpPr>
          <p:cNvPr id="3" name="Выноска-облако 2"/>
          <p:cNvSpPr/>
          <p:nvPr/>
        </p:nvSpPr>
        <p:spPr>
          <a:xfrm>
            <a:off x="1763688" y="116632"/>
            <a:ext cx="7380312" cy="3600400"/>
          </a:xfrm>
          <a:prstGeom prst="cloudCallout">
            <a:avLst>
              <a:gd name="adj1" fmla="val -50790"/>
              <a:gd name="adj2" fmla="val 5226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ЕГЭ в жизни каждого учащегося стресс</a:t>
            </a:r>
            <a:r>
              <a:rPr lang="ru-RU" sz="3200" b="1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Calibri"/>
                <a:cs typeface="Times New Roman"/>
              </a:rPr>
              <a:t>Ведь как считает </a:t>
            </a:r>
            <a:r>
              <a:rPr lang="ru-RU" sz="2800" dirty="0" smtClean="0">
                <a:solidFill>
                  <a:srgbClr val="FF0000"/>
                </a:solidFill>
                <a:latin typeface="Calibri"/>
                <a:cs typeface="Times New Roman"/>
              </a:rPr>
              <a:t>ученик , </a:t>
            </a:r>
            <a:r>
              <a:rPr lang="ru-RU" sz="2800" dirty="0" smtClean="0">
                <a:solidFill>
                  <a:srgbClr val="FF0000"/>
                </a:solidFill>
                <a:latin typeface="Calibri"/>
                <a:cs typeface="Times New Roman"/>
              </a:rPr>
              <a:t>что от этого зависит его дальнейшая судьба…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1763688" y="111988"/>
            <a:ext cx="7380312" cy="3600400"/>
          </a:xfrm>
          <a:prstGeom prst="cloudCallout">
            <a:avLst>
              <a:gd name="adj1" fmla="val -50605"/>
              <a:gd name="adj2" fmla="val 5302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Анализируя работы  можно сделать вывод о том что  при выполнении заданий учащиеся допускают одни и те же ошибки.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6" name="Выноска-облако 5"/>
          <p:cNvSpPr/>
          <p:nvPr/>
        </p:nvSpPr>
        <p:spPr>
          <a:xfrm>
            <a:off x="1763688" y="116632"/>
            <a:ext cx="7380312" cy="3600400"/>
          </a:xfrm>
          <a:prstGeom prst="cloudCallout">
            <a:avLst>
              <a:gd name="adj1" fmla="val -50420"/>
              <a:gd name="adj2" fmla="val 5188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ЕГЭ</a:t>
            </a:r>
          </a:p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ЗАДАНИЕ 24</a:t>
            </a:r>
          </a:p>
        </p:txBody>
      </p:sp>
    </p:spTree>
    <p:extLst>
      <p:ext uri="{BB962C8B-B14F-4D97-AF65-F5344CB8AC3E}">
        <p14:creationId xmlns:p14="http://schemas.microsoft.com/office/powerpoint/2010/main" val="140953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9740" y="4437112"/>
            <a:ext cx="1119284" cy="2418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Выноска-облако 2"/>
          <p:cNvSpPr/>
          <p:nvPr/>
        </p:nvSpPr>
        <p:spPr>
          <a:xfrm>
            <a:off x="107504" y="-6824"/>
            <a:ext cx="7848872" cy="3528392"/>
          </a:xfrm>
          <a:prstGeom prst="cloudCallout">
            <a:avLst>
              <a:gd name="adj1" fmla="val -39091"/>
              <a:gd name="adj2" fmla="val 8067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А давайте мы с вами поиграем</a:t>
            </a:r>
            <a:r>
              <a:rPr lang="ru-RU" sz="4000" b="1" dirty="0" smtClean="0">
                <a:solidFill>
                  <a:srgbClr val="FF0000"/>
                </a:solidFill>
              </a:rPr>
              <a:t>….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И обсудим….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Задание № 24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08520" y="4140721"/>
            <a:ext cx="1903548" cy="2717279"/>
          </a:xfrm>
          <a:prstGeom prst="rect">
            <a:avLst/>
          </a:prstGeom>
        </p:spPr>
      </p:pic>
      <p:sp>
        <p:nvSpPr>
          <p:cNvPr id="5" name="Выноска-облако 4"/>
          <p:cNvSpPr/>
          <p:nvPr/>
        </p:nvSpPr>
        <p:spPr>
          <a:xfrm>
            <a:off x="104915" y="-6824"/>
            <a:ext cx="8100392" cy="352156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>
                <a:solidFill>
                  <a:srgbClr val="002060"/>
                </a:solidFill>
              </a:rPr>
              <a:t>«Процесс коллективизации в СССР оказал негативное влияние  на социально-экономическое развитие страны»</a:t>
            </a:r>
          </a:p>
        </p:txBody>
      </p:sp>
      <p:sp>
        <p:nvSpPr>
          <p:cNvPr id="6" name="Выноска-облако 5"/>
          <p:cNvSpPr/>
          <p:nvPr/>
        </p:nvSpPr>
        <p:spPr>
          <a:xfrm>
            <a:off x="109575" y="-196303"/>
            <a:ext cx="8244408" cy="3744416"/>
          </a:xfrm>
          <a:prstGeom prst="cloudCallout">
            <a:avLst>
              <a:gd name="adj1" fmla="val 41740"/>
              <a:gd name="adj2" fmla="val 8666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dirty="0" smtClean="0">
                <a:solidFill>
                  <a:srgbClr val="002060"/>
                </a:solidFill>
              </a:rPr>
              <a:t>Утверждение </a:t>
            </a:r>
            <a:r>
              <a:rPr lang="ru-RU" sz="2800" dirty="0" smtClean="0">
                <a:solidFill>
                  <a:srgbClr val="C00000"/>
                </a:solidFill>
              </a:rPr>
              <a:t>«За» </a:t>
            </a:r>
            <a:r>
              <a:rPr lang="ru-RU" sz="2800" dirty="0" smtClean="0">
                <a:solidFill>
                  <a:srgbClr val="002060"/>
                </a:solidFill>
              </a:rPr>
              <a:t>В </a:t>
            </a:r>
            <a:r>
              <a:rPr lang="ru-RU" sz="2800" dirty="0">
                <a:solidFill>
                  <a:srgbClr val="002060"/>
                </a:solidFill>
              </a:rPr>
              <a:t>результате коллективизации пострадало много крестьян 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</a:p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ВЕРНО???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-24562" y="-196303"/>
            <a:ext cx="8493944" cy="3744898"/>
          </a:xfrm>
          <a:prstGeom prst="cloudCallout">
            <a:avLst>
              <a:gd name="adj1" fmla="val -37382"/>
              <a:gd name="adj2" fmla="val 792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b="1" dirty="0" smtClean="0">
                <a:solidFill>
                  <a:srgbClr val="FF0000"/>
                </a:solidFill>
              </a:rPr>
              <a:t>НЕТ!!!</a:t>
            </a:r>
            <a:endParaRPr lang="ru-RU" sz="8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23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547664" y="260648"/>
            <a:ext cx="7416824" cy="23042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Задание 24 в ЕГЭ по истории является наиболее западающим так как ученик</a:t>
            </a:r>
            <a:r>
              <a:rPr lang="en-US" sz="2800" b="1" dirty="0" smtClean="0"/>
              <a:t> 1) </a:t>
            </a:r>
            <a:r>
              <a:rPr lang="ru-RU" sz="2800" b="1" dirty="0" smtClean="0"/>
              <a:t> не всегда может правильно сформулировать правильно мысль</a:t>
            </a:r>
            <a:r>
              <a:rPr lang="en-US" sz="2800" b="1" dirty="0"/>
              <a:t> </a:t>
            </a:r>
            <a:r>
              <a:rPr lang="en-US" sz="2800" b="1" dirty="0" smtClean="0"/>
              <a:t>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63688" y="2780928"/>
            <a:ext cx="7200800" cy="374441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Пример 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«Процесс коллективизации в СССР оказал негативное влияние  на социально-экономическое развитие страны»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ошибка!!! </a:t>
            </a:r>
            <a:r>
              <a:rPr lang="ru-RU" b="1" dirty="0" smtClean="0">
                <a:solidFill>
                  <a:srgbClr val="002060"/>
                </a:solidFill>
              </a:rPr>
              <a:t>В результате коллективизации пострадало много крестьян 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Правильно: </a:t>
            </a:r>
            <a:r>
              <a:rPr lang="ru-RU" b="1" dirty="0" smtClean="0">
                <a:solidFill>
                  <a:srgbClr val="002060"/>
                </a:solidFill>
              </a:rPr>
              <a:t>« В процессе коллективизации были репрессированы миллионы крестьян , что привело к уничтожению слоя наиболее трудолюбивых и деятельных земледельцев.»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63652" y="260648"/>
            <a:ext cx="7400836" cy="2304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Задание 25.</a:t>
            </a:r>
          </a:p>
          <a:p>
            <a:pPr algn="ctr"/>
            <a:r>
              <a:rPr lang="ru-RU" sz="2400" dirty="0"/>
              <a:t> </a:t>
            </a:r>
            <a:r>
              <a:rPr lang="ru-RU" sz="2400" dirty="0" smtClean="0"/>
              <a:t>При написании сочинения (  За которое ученик получает 11 баллов из 55 первичных )</a:t>
            </a:r>
            <a:r>
              <a:rPr lang="ru-RU" sz="2400" b="1" dirty="0" smtClean="0"/>
              <a:t>Допускает фактические ошибки.</a:t>
            </a:r>
            <a:endParaRPr lang="ru-RU" sz="2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3861" y="2708920"/>
            <a:ext cx="7200800" cy="374441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Например.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ОШИБКА !!! </a:t>
            </a:r>
            <a:r>
              <a:rPr lang="ru-RU" sz="2000" b="1" dirty="0" smtClean="0">
                <a:solidFill>
                  <a:srgbClr val="002060"/>
                </a:solidFill>
              </a:rPr>
              <a:t>«В результате реформ  императоре Александре</a:t>
            </a:r>
            <a:r>
              <a:rPr lang="en-US" sz="2000" b="1" dirty="0" smtClean="0">
                <a:solidFill>
                  <a:srgbClr val="002060"/>
                </a:solidFill>
              </a:rPr>
              <a:t> II </a:t>
            </a:r>
            <a:r>
              <a:rPr lang="ru-RU" sz="2000" b="1" dirty="0" smtClean="0">
                <a:solidFill>
                  <a:srgbClr val="002060"/>
                </a:solidFill>
              </a:rPr>
              <a:t>  в России стало активно развиваться  машинное производство , появились новые отрасли промышленности , изменился политический строй»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правильно: « </a:t>
            </a:r>
            <a:r>
              <a:rPr lang="ru-RU" sz="2400" b="1" dirty="0" smtClean="0">
                <a:solidFill>
                  <a:srgbClr val="002060"/>
                </a:solidFill>
              </a:rPr>
              <a:t>Реформы императора Александра </a:t>
            </a:r>
            <a:r>
              <a:rPr lang="en-US" sz="2400" b="1" dirty="0" smtClean="0">
                <a:solidFill>
                  <a:srgbClr val="002060"/>
                </a:solidFill>
              </a:rPr>
              <a:t>II</a:t>
            </a:r>
            <a:r>
              <a:rPr lang="ru-RU" sz="2400" b="1" dirty="0" smtClean="0">
                <a:solidFill>
                  <a:srgbClr val="002060"/>
                </a:solidFill>
              </a:rPr>
              <a:t> открыли путь интенсивному развитию капитализма в экономике России , политический строй не изменился ,но миллионы крестьян получили гражданские права .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7958" y="3284984"/>
            <a:ext cx="1612901" cy="3498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164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7" y="4149080"/>
            <a:ext cx="1116013" cy="242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4149080"/>
            <a:ext cx="1600884" cy="2285231"/>
          </a:xfrm>
          <a:prstGeom prst="rect">
            <a:avLst/>
          </a:prstGeom>
        </p:spPr>
      </p:pic>
      <p:sp>
        <p:nvSpPr>
          <p:cNvPr id="3" name="Овальная выноска 2"/>
          <p:cNvSpPr/>
          <p:nvPr/>
        </p:nvSpPr>
        <p:spPr>
          <a:xfrm>
            <a:off x="1259632" y="332656"/>
            <a:ext cx="6768355" cy="3816424"/>
          </a:xfrm>
          <a:prstGeom prst="wedgeEllipseCallout">
            <a:avLst>
              <a:gd name="adj1" fmla="val 54581"/>
              <a:gd name="adj2" fmla="val 4998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Как помочь?</a:t>
            </a:r>
            <a:endParaRPr lang="ru-RU" sz="5400" b="1" dirty="0"/>
          </a:p>
        </p:txBody>
      </p:sp>
      <p:sp>
        <p:nvSpPr>
          <p:cNvPr id="4" name="Овальная выноска 3"/>
          <p:cNvSpPr/>
          <p:nvPr/>
        </p:nvSpPr>
        <p:spPr>
          <a:xfrm>
            <a:off x="800442" y="260648"/>
            <a:ext cx="7587982" cy="3888432"/>
          </a:xfrm>
          <a:prstGeom prst="wedgeEllipseCallout">
            <a:avLst>
              <a:gd name="adj1" fmla="val -44395"/>
              <a:gd name="adj2" fmla="val 6320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</a:rPr>
              <a:t>Освоение теории сопровождать практическими заданиями </a:t>
            </a:r>
          </a:p>
          <a:p>
            <a:pPr marL="342900" indent="-342900" algn="ctr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</a:rPr>
              <a:t>Совместное обсуждение решения </a:t>
            </a:r>
            <a:r>
              <a:rPr lang="ru-RU" sz="2800" b="1" dirty="0" smtClean="0">
                <a:solidFill>
                  <a:srgbClr val="002060"/>
                </a:solidFill>
              </a:rPr>
              <a:t>заданий( в виде игр, исторических судов, дискуссий)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marL="342900" indent="-342900" algn="ctr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905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Паркет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161</TotalTime>
  <Words>284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Паркет</vt:lpstr>
      <vt:lpstr>Докладчик: Угачева К.Б учитель истории МОУ «Турачакская  СОШ имени Героя Советского Союза Я.И. Баляева» Секция учителей истории, обществознания, ИиКГА , ОРКСЭ,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14</cp:revision>
  <dcterms:created xsi:type="dcterms:W3CDTF">2020-08-18T02:02:36Z</dcterms:created>
  <dcterms:modified xsi:type="dcterms:W3CDTF">2020-08-19T02:09:46Z</dcterms:modified>
</cp:coreProperties>
</file>